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6"/>
  </p:notesMasterIdLst>
  <p:sldIdLst>
    <p:sldId id="26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p:scale>
          <a:sx n="80" d="100"/>
          <a:sy n="80" d="100"/>
        </p:scale>
        <p:origin x="300"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748C2C-7511-4A76-B718-FCF3E3EDD875}" type="datetimeFigureOut">
              <a:rPr lang="en-US" smtClean="0"/>
              <a:t>8/6/2018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23EAE4-559D-4996-9DD3-43B2B5D88453}" type="slidenum">
              <a:rPr lang="en-US" smtClean="0"/>
              <a:t>‹#›</a:t>
            </a:fld>
            <a:endParaRPr lang="en-US" dirty="0"/>
          </a:p>
        </p:txBody>
      </p:sp>
    </p:spTree>
    <p:extLst>
      <p:ext uri="{BB962C8B-B14F-4D97-AF65-F5344CB8AC3E}">
        <p14:creationId xmlns:p14="http://schemas.microsoft.com/office/powerpoint/2010/main" val="2469156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Welcome!</a:t>
            </a:r>
          </a:p>
        </p:txBody>
      </p:sp>
      <p:sp>
        <p:nvSpPr>
          <p:cNvPr id="4" name="Slide Number Placeholder 3"/>
          <p:cNvSpPr>
            <a:spLocks noGrp="1"/>
          </p:cNvSpPr>
          <p:nvPr>
            <p:ph type="sldNum" sz="quarter" idx="10"/>
          </p:nvPr>
        </p:nvSpPr>
        <p:spPr/>
        <p:txBody>
          <a:bodyPr/>
          <a:lstStyle/>
          <a:p>
            <a:fld id="{F523EAE4-559D-4996-9DD3-43B2B5D88453}" type="slidenum">
              <a:rPr lang="en-US" smtClean="0"/>
              <a:t>2</a:t>
            </a:fld>
            <a:endParaRPr lang="en-US" dirty="0"/>
          </a:p>
        </p:txBody>
      </p:sp>
    </p:spTree>
    <p:extLst>
      <p:ext uri="{BB962C8B-B14F-4D97-AF65-F5344CB8AC3E}">
        <p14:creationId xmlns:p14="http://schemas.microsoft.com/office/powerpoint/2010/main" val="2363152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presentation is going to be handling the three information systems; radiology, dental and pharmacy. These information systems have different purpose and use as they are going to be discussed below. </a:t>
            </a:r>
          </a:p>
        </p:txBody>
      </p:sp>
      <p:sp>
        <p:nvSpPr>
          <p:cNvPr id="4" name="Slide Number Placeholder 3"/>
          <p:cNvSpPr>
            <a:spLocks noGrp="1"/>
          </p:cNvSpPr>
          <p:nvPr>
            <p:ph type="sldNum" sz="quarter" idx="10"/>
          </p:nvPr>
        </p:nvSpPr>
        <p:spPr/>
        <p:txBody>
          <a:bodyPr/>
          <a:lstStyle/>
          <a:p>
            <a:fld id="{F523EAE4-559D-4996-9DD3-43B2B5D88453}" type="slidenum">
              <a:rPr lang="en-US" smtClean="0"/>
              <a:t>3</a:t>
            </a:fld>
            <a:endParaRPr lang="en-US" dirty="0"/>
          </a:p>
        </p:txBody>
      </p:sp>
    </p:spTree>
    <p:extLst>
      <p:ext uri="{BB962C8B-B14F-4D97-AF65-F5344CB8AC3E}">
        <p14:creationId xmlns:p14="http://schemas.microsoft.com/office/powerpoint/2010/main" val="3440885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radiology information system, as shown in this slide was basically made to manage medical and associate information or data. It is also used for tracking radiology imaging orders and the billing data. This system is mostly used along side with vendor Neutral Archive (VNA) and Picture Arching and Communication System (PAC).</a:t>
            </a:r>
          </a:p>
        </p:txBody>
      </p:sp>
      <p:sp>
        <p:nvSpPr>
          <p:cNvPr id="4" name="Slide Number Placeholder 3"/>
          <p:cNvSpPr>
            <a:spLocks noGrp="1"/>
          </p:cNvSpPr>
          <p:nvPr>
            <p:ph type="sldNum" sz="quarter" idx="10"/>
          </p:nvPr>
        </p:nvSpPr>
        <p:spPr/>
        <p:txBody>
          <a:bodyPr/>
          <a:lstStyle/>
          <a:p>
            <a:fld id="{F523EAE4-559D-4996-9DD3-43B2B5D88453}" type="slidenum">
              <a:rPr lang="en-US" smtClean="0"/>
              <a:t>4</a:t>
            </a:fld>
            <a:endParaRPr lang="en-US" dirty="0"/>
          </a:p>
        </p:txBody>
      </p:sp>
    </p:spTree>
    <p:extLst>
      <p:ext uri="{BB962C8B-B14F-4D97-AF65-F5344CB8AC3E}">
        <p14:creationId xmlns:p14="http://schemas.microsoft.com/office/powerpoint/2010/main" val="1095412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Through scheduling, the radiology information system allows the management team to make schedules for both in and out-patients.</a:t>
            </a:r>
          </a:p>
          <a:p>
            <a:r>
              <a:rPr lang="en-US" dirty="0">
                <a:latin typeface="Times New Roman" panose="02020603050405020304" pitchFamily="18" charset="0"/>
                <a:cs typeface="Times New Roman" panose="02020603050405020304" pitchFamily="18" charset="0"/>
              </a:rPr>
              <a:t>On the patient management, the radiology information system is capable of tracking overall workflow of the patients within the radiology department. Through use of this information system, the providers are able of adding reports and images to the HER. The information stored can be easily retrieved by any authorized staff.</a:t>
            </a:r>
          </a:p>
        </p:txBody>
      </p:sp>
      <p:sp>
        <p:nvSpPr>
          <p:cNvPr id="4" name="Slide Number Placeholder 3"/>
          <p:cNvSpPr>
            <a:spLocks noGrp="1"/>
          </p:cNvSpPr>
          <p:nvPr>
            <p:ph type="sldNum" sz="quarter" idx="10"/>
          </p:nvPr>
        </p:nvSpPr>
        <p:spPr/>
        <p:txBody>
          <a:bodyPr/>
          <a:lstStyle/>
          <a:p>
            <a:fld id="{F523EAE4-559D-4996-9DD3-43B2B5D88453}" type="slidenum">
              <a:rPr lang="en-US" smtClean="0"/>
              <a:t>5</a:t>
            </a:fld>
            <a:endParaRPr lang="en-US" dirty="0"/>
          </a:p>
        </p:txBody>
      </p:sp>
    </p:spTree>
    <p:extLst>
      <p:ext uri="{BB962C8B-B14F-4D97-AF65-F5344CB8AC3E}">
        <p14:creationId xmlns:p14="http://schemas.microsoft.com/office/powerpoint/2010/main" val="3783486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Result reporting involves generating or creating statistical reports for each single patient, group or the meticulous procedures.</a:t>
            </a:r>
          </a:p>
          <a:p>
            <a:r>
              <a:rPr lang="en-US" dirty="0">
                <a:latin typeface="Times New Roman" panose="02020603050405020304" pitchFamily="18" charset="0"/>
                <a:cs typeface="Times New Roman" panose="02020603050405020304" pitchFamily="18" charset="0"/>
              </a:rPr>
              <a:t>On Patient tracking, the radiology system providers are capable of keeping good track of the patients records, from when they are admitted to when they are discharged.  The providers are also able to synchronize the records with the past, present and future appointments. </a:t>
            </a:r>
          </a:p>
        </p:txBody>
      </p:sp>
      <p:sp>
        <p:nvSpPr>
          <p:cNvPr id="4" name="Slide Number Placeholder 3"/>
          <p:cNvSpPr>
            <a:spLocks noGrp="1"/>
          </p:cNvSpPr>
          <p:nvPr>
            <p:ph type="sldNum" sz="quarter" idx="10"/>
          </p:nvPr>
        </p:nvSpPr>
        <p:spPr/>
        <p:txBody>
          <a:bodyPr/>
          <a:lstStyle/>
          <a:p>
            <a:fld id="{F523EAE4-559D-4996-9DD3-43B2B5D88453}" type="slidenum">
              <a:rPr lang="en-US" smtClean="0"/>
              <a:t>6</a:t>
            </a:fld>
            <a:endParaRPr lang="en-US" dirty="0"/>
          </a:p>
        </p:txBody>
      </p:sp>
    </p:spTree>
    <p:extLst>
      <p:ext uri="{BB962C8B-B14F-4D97-AF65-F5344CB8AC3E}">
        <p14:creationId xmlns:p14="http://schemas.microsoft.com/office/powerpoint/2010/main" val="556757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On  billing, the radiology information systems is designed in a way so as to allow  easy keeping on financial records, detailed pecuniary  and electronic payments as well as computerized claims. The same functions are incorporated in medical organizations’  E.H.R systems.</a:t>
            </a:r>
          </a:p>
          <a:p>
            <a:r>
              <a:rPr lang="en-US" dirty="0">
                <a:latin typeface="Times New Roman" panose="02020603050405020304" pitchFamily="18" charset="0"/>
                <a:cs typeface="Times New Roman" panose="02020603050405020304" pitchFamily="18" charset="0"/>
              </a:rPr>
              <a:t>On image tracking, the radiology is customize so as to provide a track of person film as well as their related data. However, the Electronic Health Records are now highly given the credit of being standard and similar in the entire healthcare, PACS and computerized images. </a:t>
            </a:r>
          </a:p>
        </p:txBody>
      </p:sp>
      <p:sp>
        <p:nvSpPr>
          <p:cNvPr id="4" name="Slide Number Placeholder 3"/>
          <p:cNvSpPr>
            <a:spLocks noGrp="1"/>
          </p:cNvSpPr>
          <p:nvPr>
            <p:ph type="sldNum" sz="quarter" idx="10"/>
          </p:nvPr>
        </p:nvSpPr>
        <p:spPr/>
        <p:txBody>
          <a:bodyPr/>
          <a:lstStyle/>
          <a:p>
            <a:fld id="{F523EAE4-559D-4996-9DD3-43B2B5D88453}" type="slidenum">
              <a:rPr lang="en-US" smtClean="0"/>
              <a:t>7</a:t>
            </a:fld>
            <a:endParaRPr lang="en-US" dirty="0"/>
          </a:p>
        </p:txBody>
      </p:sp>
    </p:spTree>
    <p:extLst>
      <p:ext uri="{BB962C8B-B14F-4D97-AF65-F5344CB8AC3E}">
        <p14:creationId xmlns:p14="http://schemas.microsoft.com/office/powerpoint/2010/main" val="1497614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dental information system is an electronic dental recording program that is used in dental industry. The system is asked on web system in order to facilitate its functioning. As per the slide, it constitutes of two parts which are web based system and client server based system. </a:t>
            </a:r>
          </a:p>
        </p:txBody>
      </p:sp>
      <p:sp>
        <p:nvSpPr>
          <p:cNvPr id="4" name="Slide Number Placeholder 3"/>
          <p:cNvSpPr>
            <a:spLocks noGrp="1"/>
          </p:cNvSpPr>
          <p:nvPr>
            <p:ph type="sldNum" sz="quarter" idx="10"/>
          </p:nvPr>
        </p:nvSpPr>
        <p:spPr/>
        <p:txBody>
          <a:bodyPr/>
          <a:lstStyle/>
          <a:p>
            <a:fld id="{F523EAE4-559D-4996-9DD3-43B2B5D88453}" type="slidenum">
              <a:rPr lang="en-US" smtClean="0"/>
              <a:t>8</a:t>
            </a:fld>
            <a:endParaRPr lang="en-US" dirty="0"/>
          </a:p>
        </p:txBody>
      </p:sp>
    </p:spTree>
    <p:extLst>
      <p:ext uri="{BB962C8B-B14F-4D97-AF65-F5344CB8AC3E}">
        <p14:creationId xmlns:p14="http://schemas.microsoft.com/office/powerpoint/2010/main" val="2152203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dental information system contains two main parts, which are namely Web based system and client server system. The web-based system helps in recording the information about the clinic. It also allows registration of the new patients and new bookings. Moreover, web based system allows the providers to access the patients data as well as their medical and dental records. </a:t>
            </a:r>
          </a:p>
          <a:p>
            <a:r>
              <a:rPr lang="en-US" dirty="0">
                <a:latin typeface="Times New Roman" panose="02020603050405020304" pitchFamily="18" charset="0"/>
                <a:cs typeface="Times New Roman" panose="02020603050405020304" pitchFamily="18" charset="0"/>
              </a:rPr>
              <a:t>The main function  of web-based system is to educate the public about the dental healthcare. On the web, there is puzzle games, frequently asked questions, dental care, new technologies in the dental healthcare. </a:t>
            </a:r>
          </a:p>
        </p:txBody>
      </p:sp>
      <p:sp>
        <p:nvSpPr>
          <p:cNvPr id="4" name="Slide Number Placeholder 3"/>
          <p:cNvSpPr>
            <a:spLocks noGrp="1"/>
          </p:cNvSpPr>
          <p:nvPr>
            <p:ph type="sldNum" sz="quarter" idx="10"/>
          </p:nvPr>
        </p:nvSpPr>
        <p:spPr/>
        <p:txBody>
          <a:bodyPr/>
          <a:lstStyle/>
          <a:p>
            <a:fld id="{F523EAE4-559D-4996-9DD3-43B2B5D88453}" type="slidenum">
              <a:rPr lang="en-US" smtClean="0"/>
              <a:t>9</a:t>
            </a:fld>
            <a:endParaRPr lang="en-US" dirty="0"/>
          </a:p>
        </p:txBody>
      </p:sp>
    </p:spTree>
    <p:extLst>
      <p:ext uri="{BB962C8B-B14F-4D97-AF65-F5344CB8AC3E}">
        <p14:creationId xmlns:p14="http://schemas.microsoft.com/office/powerpoint/2010/main" val="539464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Pharmacy information system is a system that was developed mainly to bring solutions on prescription administration  from the time of order placement to dispensation or administration of medication. The next slide we are going to look at some of the functions of the pharmacy information system. </a:t>
            </a:r>
          </a:p>
        </p:txBody>
      </p:sp>
      <p:sp>
        <p:nvSpPr>
          <p:cNvPr id="4" name="Slide Number Placeholder 3"/>
          <p:cNvSpPr>
            <a:spLocks noGrp="1"/>
          </p:cNvSpPr>
          <p:nvPr>
            <p:ph type="sldNum" sz="quarter" idx="10"/>
          </p:nvPr>
        </p:nvSpPr>
        <p:spPr/>
        <p:txBody>
          <a:bodyPr/>
          <a:lstStyle/>
          <a:p>
            <a:fld id="{F523EAE4-559D-4996-9DD3-43B2B5D88453}" type="slidenum">
              <a:rPr lang="en-US" smtClean="0"/>
              <a:t>10</a:t>
            </a:fld>
            <a:endParaRPr lang="en-US" dirty="0"/>
          </a:p>
        </p:txBody>
      </p:sp>
    </p:spTree>
    <p:extLst>
      <p:ext uri="{BB962C8B-B14F-4D97-AF65-F5344CB8AC3E}">
        <p14:creationId xmlns:p14="http://schemas.microsoft.com/office/powerpoint/2010/main" val="3374694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As per the slide, the pharmacy information system contains various functions which include clinical screening of the drug which comprises screening of drug verses age, drug verses gender, drug allergies, drug interaction and proper drug dosages. On the supporting decision, the pharmacy system incorporates pharmaceutical appraisal process for each order of medication. On the prescription management, the system helps in order placement so as to manage or dispense the medication of the patients. </a:t>
            </a:r>
          </a:p>
        </p:txBody>
      </p:sp>
      <p:sp>
        <p:nvSpPr>
          <p:cNvPr id="4" name="Slide Number Placeholder 3"/>
          <p:cNvSpPr>
            <a:spLocks noGrp="1"/>
          </p:cNvSpPr>
          <p:nvPr>
            <p:ph type="sldNum" sz="quarter" idx="10"/>
          </p:nvPr>
        </p:nvSpPr>
        <p:spPr/>
        <p:txBody>
          <a:bodyPr/>
          <a:lstStyle/>
          <a:p>
            <a:fld id="{F523EAE4-559D-4996-9DD3-43B2B5D88453}" type="slidenum">
              <a:rPr lang="en-US" smtClean="0"/>
              <a:t>11</a:t>
            </a:fld>
            <a:endParaRPr lang="en-US" dirty="0"/>
          </a:p>
        </p:txBody>
      </p:sp>
    </p:spTree>
    <p:extLst>
      <p:ext uri="{BB962C8B-B14F-4D97-AF65-F5344CB8AC3E}">
        <p14:creationId xmlns:p14="http://schemas.microsoft.com/office/powerpoint/2010/main" val="2351982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pharmacy information system is made in a certain way so that it can slot the functionality of holding up the monitoring and documentation of the pharmacists clinical intervention and adverse drug reaction. The inventory management helps in the staff in managing the financial records in the pharmacy. The patient profiling helps in integrating the pharmacy management system so that the pharmacists can be able to look at the data such as lab reports. Billing is basically asked on retail pharmacy claims. </a:t>
            </a:r>
          </a:p>
        </p:txBody>
      </p:sp>
      <p:sp>
        <p:nvSpPr>
          <p:cNvPr id="4" name="Slide Number Placeholder 3"/>
          <p:cNvSpPr>
            <a:spLocks noGrp="1"/>
          </p:cNvSpPr>
          <p:nvPr>
            <p:ph type="sldNum" sz="quarter" idx="10"/>
          </p:nvPr>
        </p:nvSpPr>
        <p:spPr/>
        <p:txBody>
          <a:bodyPr/>
          <a:lstStyle/>
          <a:p>
            <a:fld id="{F523EAE4-559D-4996-9DD3-43B2B5D88453}" type="slidenum">
              <a:rPr lang="en-US" smtClean="0"/>
              <a:t>12</a:t>
            </a:fld>
            <a:endParaRPr lang="en-US" dirty="0"/>
          </a:p>
        </p:txBody>
      </p:sp>
    </p:spTree>
    <p:extLst>
      <p:ext uri="{BB962C8B-B14F-4D97-AF65-F5344CB8AC3E}">
        <p14:creationId xmlns:p14="http://schemas.microsoft.com/office/powerpoint/2010/main" val="3840334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three pharmacy cannot be used as substitute of each other, as they function differently. Goodbye!</a:t>
            </a:r>
          </a:p>
        </p:txBody>
      </p:sp>
      <p:sp>
        <p:nvSpPr>
          <p:cNvPr id="4" name="Slide Number Placeholder 3"/>
          <p:cNvSpPr>
            <a:spLocks noGrp="1"/>
          </p:cNvSpPr>
          <p:nvPr>
            <p:ph type="sldNum" sz="quarter" idx="10"/>
          </p:nvPr>
        </p:nvSpPr>
        <p:spPr/>
        <p:txBody>
          <a:bodyPr/>
          <a:lstStyle/>
          <a:p>
            <a:fld id="{F523EAE4-559D-4996-9DD3-43B2B5D88453}" type="slidenum">
              <a:rPr lang="en-US" smtClean="0"/>
              <a:t>13</a:t>
            </a:fld>
            <a:endParaRPr lang="en-US" dirty="0"/>
          </a:p>
        </p:txBody>
      </p:sp>
    </p:spTree>
    <p:extLst>
      <p:ext uri="{BB962C8B-B14F-4D97-AF65-F5344CB8AC3E}">
        <p14:creationId xmlns:p14="http://schemas.microsoft.com/office/powerpoint/2010/main" val="2538116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3116463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270762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367293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2352979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2896068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3078491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3075328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3979605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2585049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249079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CF2D6-7F80-4F03-9C21-214E5B7E3129}"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2818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3080269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CF2D6-7F80-4F03-9C21-214E5B7E3129}"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80657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928357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2120189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5AC40E-D5A2-477C-A6B0-9AD85EC4F7CF}" type="datetimeFigureOut">
              <a:rPr lang="en-US" smtClean="0"/>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CF2D6-7F80-4F03-9C21-214E5B7E3129}" type="slidenum">
              <a:rPr lang="en-US" smtClean="0"/>
              <a:t>‹#›</a:t>
            </a:fld>
            <a:endParaRPr lang="en-US" dirty="0"/>
          </a:p>
        </p:txBody>
      </p:sp>
    </p:spTree>
    <p:extLst>
      <p:ext uri="{BB962C8B-B14F-4D97-AF65-F5344CB8AC3E}">
        <p14:creationId xmlns:p14="http://schemas.microsoft.com/office/powerpoint/2010/main" val="1517322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5AC40E-D5A2-477C-A6B0-9AD85EC4F7CF}" type="datetimeFigureOut">
              <a:rPr lang="en-US" smtClean="0"/>
              <a:t>8/6/2018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3E7CF2D6-7F80-4F03-9C21-214E5B7E3129}" type="slidenum">
              <a:rPr lang="en-US" smtClean="0"/>
              <a:t>‹#›</a:t>
            </a:fld>
            <a:endParaRPr lang="en-US" dirty="0"/>
          </a:p>
        </p:txBody>
      </p:sp>
    </p:spTree>
    <p:extLst>
      <p:ext uri="{BB962C8B-B14F-4D97-AF65-F5344CB8AC3E}">
        <p14:creationId xmlns:p14="http://schemas.microsoft.com/office/powerpoint/2010/main" val="353274530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4FBA1-D0EC-455A-8A94-4F5E486BDA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018ED3-E03D-4D55-8B3C-77BBCCB9134D}"/>
              </a:ext>
            </a:extLst>
          </p:cNvPr>
          <p:cNvSpPr>
            <a:spLocks noGrp="1"/>
          </p:cNvSpPr>
          <p:nvPr>
            <p:ph idx="1"/>
          </p:nvPr>
        </p:nvSpPr>
        <p:spPr/>
        <p:txBody>
          <a:bodyPr/>
          <a:lstStyle/>
          <a:p>
            <a:pPr algn="ctr"/>
            <a:r>
              <a:rPr lang="en-US" dirty="0"/>
              <a:t>Student</a:t>
            </a:r>
          </a:p>
          <a:p>
            <a:pPr algn="ctr"/>
            <a:r>
              <a:rPr lang="en-US" dirty="0"/>
              <a:t>Professor </a:t>
            </a:r>
          </a:p>
          <a:p>
            <a:pPr algn="ctr"/>
            <a:r>
              <a:rPr lang="en-US" dirty="0"/>
              <a:t>Date</a:t>
            </a:r>
          </a:p>
        </p:txBody>
      </p:sp>
    </p:spTree>
    <p:extLst>
      <p:ext uri="{BB962C8B-B14F-4D97-AF65-F5344CB8AC3E}">
        <p14:creationId xmlns:p14="http://schemas.microsoft.com/office/powerpoint/2010/main" val="2451245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18C95-AD4F-4BA8-AD41-2B2925736ED1}"/>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Radiology, Dental and Pharmacy Information System.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D092776-0C2C-4E13-B423-A4B313BE3F8D}"/>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50352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3D1BA-AE64-4913-9957-8FBA3C81833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39D304DE-16A6-421F-8FFE-523F46CF2DEA}"/>
              </a:ext>
            </a:extLst>
          </p:cNvPr>
          <p:cNvSpPr>
            <a:spLocks noGrp="1"/>
          </p:cNvSpPr>
          <p:nvPr>
            <p:ph idx="1"/>
          </p:nvPr>
        </p:nvSpPr>
        <p:spPr/>
        <p:txBody>
          <a:bodyPr>
            <a:normAutofit fontScale="92500" lnSpcReduction="10000"/>
          </a:bodyPr>
          <a:lstStyle/>
          <a:p>
            <a:r>
              <a:rPr lang="en-US" sz="4000" dirty="0"/>
              <a:t>This presentation is going to be handling three information systems.</a:t>
            </a:r>
          </a:p>
          <a:p>
            <a:pPr>
              <a:buFont typeface="Wingdings" panose="05000000000000000000" pitchFamily="2" charset="2"/>
              <a:buChar char="Ø"/>
            </a:pPr>
            <a:r>
              <a:rPr lang="en-US" sz="4000" dirty="0"/>
              <a:t>Radiology</a:t>
            </a:r>
          </a:p>
          <a:p>
            <a:pPr>
              <a:buFont typeface="Wingdings" panose="05000000000000000000" pitchFamily="2" charset="2"/>
              <a:buChar char="Ø"/>
            </a:pPr>
            <a:r>
              <a:rPr lang="en-US" sz="4000" dirty="0"/>
              <a:t>Dental</a:t>
            </a:r>
          </a:p>
          <a:p>
            <a:pPr>
              <a:buFont typeface="Wingdings" panose="05000000000000000000" pitchFamily="2" charset="2"/>
              <a:buChar char="Ø"/>
            </a:pPr>
            <a:r>
              <a:rPr lang="en-US" sz="4000" dirty="0"/>
              <a:t>Pharmacy</a:t>
            </a:r>
          </a:p>
          <a:p>
            <a:pPr marL="0" indent="0">
              <a:buNone/>
            </a:pPr>
            <a:r>
              <a:rPr lang="en-US" sz="4000" dirty="0"/>
              <a:t> </a:t>
            </a:r>
          </a:p>
        </p:txBody>
      </p:sp>
    </p:spTree>
    <p:extLst>
      <p:ext uri="{BB962C8B-B14F-4D97-AF65-F5344CB8AC3E}">
        <p14:creationId xmlns:p14="http://schemas.microsoft.com/office/powerpoint/2010/main" val="1497827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AC681-AE9F-470C-A630-74D6BD00A9C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Radiology</a:t>
            </a:r>
          </a:p>
        </p:txBody>
      </p:sp>
      <p:sp>
        <p:nvSpPr>
          <p:cNvPr id="3" name="Content Placeholder 2">
            <a:extLst>
              <a:ext uri="{FF2B5EF4-FFF2-40B4-BE49-F238E27FC236}">
                <a16:creationId xmlns:a16="http://schemas.microsoft.com/office/drawing/2014/main" id="{4E878C41-665D-4923-8C8B-A6148C59A894}"/>
              </a:ext>
            </a:extLst>
          </p:cNvPr>
          <p:cNvSpPr>
            <a:spLocks noGrp="1"/>
          </p:cNvSpPr>
          <p:nvPr>
            <p:ph idx="1"/>
          </p:nvPr>
        </p:nvSpPr>
        <p:spPr/>
        <p:txBody>
          <a:bodyPr>
            <a:normAutofit/>
          </a:bodyPr>
          <a:lstStyle/>
          <a:p>
            <a:r>
              <a:rPr lang="en-US" sz="4800" dirty="0">
                <a:latin typeface="Times New Roman" panose="02020603050405020304" pitchFamily="18" charset="0"/>
                <a:cs typeface="Times New Roman" panose="02020603050405020304" pitchFamily="18" charset="0"/>
              </a:rPr>
              <a:t>Radiology is a networking software system that was developed mainly to manage medical and associate information or data. </a:t>
            </a:r>
          </a:p>
        </p:txBody>
      </p:sp>
    </p:spTree>
    <p:extLst>
      <p:ext uri="{BB962C8B-B14F-4D97-AF65-F5344CB8AC3E}">
        <p14:creationId xmlns:p14="http://schemas.microsoft.com/office/powerpoint/2010/main" val="1882746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BC175-F624-4CCD-B4CA-52F6F527511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Radiology-Purpose and Use</a:t>
            </a:r>
          </a:p>
        </p:txBody>
      </p:sp>
      <p:sp>
        <p:nvSpPr>
          <p:cNvPr id="3" name="Content Placeholder 2">
            <a:extLst>
              <a:ext uri="{FF2B5EF4-FFF2-40B4-BE49-F238E27FC236}">
                <a16:creationId xmlns:a16="http://schemas.microsoft.com/office/drawing/2014/main" id="{2756A7CB-6D6E-4C87-B9C0-4C3252D32604}"/>
              </a:ext>
            </a:extLst>
          </p:cNvPr>
          <p:cNvSpPr>
            <a:spLocks noGrp="1"/>
          </p:cNvSpPr>
          <p:nvPr>
            <p:ph idx="1"/>
          </p:nvPr>
        </p:nvSpPr>
        <p:spPr/>
        <p:txBody>
          <a:bodyPr>
            <a:normAutofit/>
          </a:bodyPr>
          <a:lstStyle/>
          <a:p>
            <a:r>
              <a:rPr lang="en-US" sz="6000" dirty="0">
                <a:latin typeface="Times New Roman" panose="02020603050405020304" pitchFamily="18" charset="0"/>
                <a:cs typeface="Times New Roman" panose="02020603050405020304" pitchFamily="18" charset="0"/>
              </a:rPr>
              <a:t>Scheduling </a:t>
            </a:r>
          </a:p>
          <a:p>
            <a:r>
              <a:rPr lang="en-US" sz="6000" dirty="0">
                <a:latin typeface="Times New Roman" panose="02020603050405020304" pitchFamily="18" charset="0"/>
                <a:cs typeface="Times New Roman" panose="02020603050405020304" pitchFamily="18" charset="0"/>
              </a:rPr>
              <a:t>Patient management</a:t>
            </a:r>
          </a:p>
        </p:txBody>
      </p:sp>
    </p:spTree>
    <p:extLst>
      <p:ext uri="{BB962C8B-B14F-4D97-AF65-F5344CB8AC3E}">
        <p14:creationId xmlns:p14="http://schemas.microsoft.com/office/powerpoint/2010/main" val="240433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45791-1B41-484D-ACE3-EDCA53E77C5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Radiology-Use and Purpose</a:t>
            </a:r>
          </a:p>
        </p:txBody>
      </p:sp>
      <p:sp>
        <p:nvSpPr>
          <p:cNvPr id="3" name="Content Placeholder 2">
            <a:extLst>
              <a:ext uri="{FF2B5EF4-FFF2-40B4-BE49-F238E27FC236}">
                <a16:creationId xmlns:a16="http://schemas.microsoft.com/office/drawing/2014/main" id="{7A49F787-7B64-46EB-A0DE-85000A2FC650}"/>
              </a:ext>
            </a:extLst>
          </p:cNvPr>
          <p:cNvSpPr>
            <a:spLocks noGrp="1"/>
          </p:cNvSpPr>
          <p:nvPr>
            <p:ph idx="1"/>
          </p:nvPr>
        </p:nvSpPr>
        <p:spPr/>
        <p:txBody>
          <a:bodyPr>
            <a:normAutofit/>
          </a:bodyPr>
          <a:lstStyle/>
          <a:p>
            <a:r>
              <a:rPr lang="en-US" sz="6000" dirty="0">
                <a:latin typeface="Times New Roman" panose="02020603050405020304" pitchFamily="18" charset="0"/>
                <a:cs typeface="Times New Roman" panose="02020603050405020304" pitchFamily="18" charset="0"/>
              </a:rPr>
              <a:t>Reporting of Result </a:t>
            </a:r>
          </a:p>
          <a:p>
            <a:r>
              <a:rPr lang="en-US" sz="6000" dirty="0">
                <a:latin typeface="Times New Roman" panose="02020603050405020304" pitchFamily="18" charset="0"/>
                <a:cs typeface="Times New Roman" panose="02020603050405020304" pitchFamily="18" charset="0"/>
              </a:rPr>
              <a:t>Tracking of patients</a:t>
            </a:r>
          </a:p>
          <a:p>
            <a:pPr marL="0" indent="0">
              <a:buNone/>
            </a:pP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7780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319CD-C590-4F32-BA53-2598057A1F5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Radiology-Use and purpose</a:t>
            </a:r>
          </a:p>
        </p:txBody>
      </p:sp>
      <p:sp>
        <p:nvSpPr>
          <p:cNvPr id="3" name="Content Placeholder 2">
            <a:extLst>
              <a:ext uri="{FF2B5EF4-FFF2-40B4-BE49-F238E27FC236}">
                <a16:creationId xmlns:a16="http://schemas.microsoft.com/office/drawing/2014/main" id="{55EE5EF7-6074-4CEE-A09F-1AFF045A6B4E}"/>
              </a:ext>
            </a:extLst>
          </p:cNvPr>
          <p:cNvSpPr>
            <a:spLocks noGrp="1"/>
          </p:cNvSpPr>
          <p:nvPr>
            <p:ph idx="1"/>
          </p:nvPr>
        </p:nvSpPr>
        <p:spPr/>
        <p:txBody>
          <a:bodyPr>
            <a:normAutofit/>
          </a:bodyPr>
          <a:lstStyle/>
          <a:p>
            <a:r>
              <a:rPr lang="en-US" sz="6000" dirty="0">
                <a:latin typeface="Times New Roman" panose="02020603050405020304" pitchFamily="18" charset="0"/>
                <a:cs typeface="Times New Roman" panose="02020603050405020304" pitchFamily="18" charset="0"/>
              </a:rPr>
              <a:t>Billing </a:t>
            </a:r>
          </a:p>
          <a:p>
            <a:r>
              <a:rPr lang="en-US" sz="6000" dirty="0">
                <a:latin typeface="Times New Roman" panose="02020603050405020304" pitchFamily="18" charset="0"/>
                <a:cs typeface="Times New Roman" panose="02020603050405020304" pitchFamily="18" charset="0"/>
              </a:rPr>
              <a:t>Image tracking </a:t>
            </a:r>
          </a:p>
        </p:txBody>
      </p:sp>
    </p:spTree>
    <p:extLst>
      <p:ext uri="{BB962C8B-B14F-4D97-AF65-F5344CB8AC3E}">
        <p14:creationId xmlns:p14="http://schemas.microsoft.com/office/powerpoint/2010/main" val="2078325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952E5-F9EB-421A-877B-A59D4F21A92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Dental Information Systems</a:t>
            </a:r>
          </a:p>
        </p:txBody>
      </p:sp>
      <p:sp>
        <p:nvSpPr>
          <p:cNvPr id="3" name="Content Placeholder 2">
            <a:extLst>
              <a:ext uri="{FF2B5EF4-FFF2-40B4-BE49-F238E27FC236}">
                <a16:creationId xmlns:a16="http://schemas.microsoft.com/office/drawing/2014/main" id="{D05D1074-E6D3-4BC0-8972-D81C694A44CE}"/>
              </a:ext>
            </a:extLst>
          </p:cNvPr>
          <p:cNvSpPr>
            <a:spLocks noGrp="1"/>
          </p:cNvSpPr>
          <p:nvPr>
            <p:ph idx="1"/>
          </p:nvPr>
        </p:nvSpPr>
        <p:spPr/>
        <p:txBody>
          <a:bodyPr>
            <a:normAutofit fontScale="92500" lnSpcReduction="10000"/>
          </a:bodyPr>
          <a:lstStyle/>
          <a:p>
            <a:r>
              <a:rPr lang="en-US" sz="3600" dirty="0">
                <a:latin typeface="Times New Roman" panose="02020603050405020304" pitchFamily="18" charset="0"/>
                <a:cs typeface="Times New Roman" panose="02020603050405020304" pitchFamily="18" charset="0"/>
              </a:rPr>
              <a:t>The Dental information system is basically based on certain we application system in order to effectively function.</a:t>
            </a:r>
          </a:p>
          <a:p>
            <a:r>
              <a:rPr lang="en-US" sz="3600" dirty="0">
                <a:latin typeface="Times New Roman" panose="02020603050405020304" pitchFamily="18" charset="0"/>
                <a:cs typeface="Times New Roman" panose="02020603050405020304" pitchFamily="18" charset="0"/>
              </a:rPr>
              <a:t>Basically has two parts;</a:t>
            </a:r>
          </a:p>
          <a:p>
            <a:pPr>
              <a:buFont typeface="Wingdings" panose="05000000000000000000" pitchFamily="2" charset="2"/>
              <a:buChar char="q"/>
            </a:pPr>
            <a:r>
              <a:rPr lang="en-US" sz="3600" dirty="0">
                <a:latin typeface="Times New Roman" panose="02020603050405020304" pitchFamily="18" charset="0"/>
                <a:cs typeface="Times New Roman" panose="02020603050405020304" pitchFamily="18" charset="0"/>
              </a:rPr>
              <a:t>The client server system</a:t>
            </a:r>
          </a:p>
          <a:p>
            <a:pPr>
              <a:buFont typeface="Wingdings" panose="05000000000000000000" pitchFamily="2" charset="2"/>
              <a:buChar char="q"/>
            </a:pPr>
            <a:r>
              <a:rPr lang="en-US" sz="3600" dirty="0">
                <a:latin typeface="Times New Roman" panose="02020603050405020304" pitchFamily="18" charset="0"/>
                <a:cs typeface="Times New Roman" panose="02020603050405020304" pitchFamily="18" charset="0"/>
              </a:rPr>
              <a:t>Web based system, (de Oliveira‐Santos et al, 2018)</a:t>
            </a:r>
          </a:p>
        </p:txBody>
      </p:sp>
    </p:spTree>
    <p:extLst>
      <p:ext uri="{BB962C8B-B14F-4D97-AF65-F5344CB8AC3E}">
        <p14:creationId xmlns:p14="http://schemas.microsoft.com/office/powerpoint/2010/main" val="511236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E8DF3-A7A9-4A8D-BCB9-0F05EB15249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Dental Information System </a:t>
            </a:r>
          </a:p>
        </p:txBody>
      </p:sp>
      <p:sp>
        <p:nvSpPr>
          <p:cNvPr id="3" name="Content Placeholder 2">
            <a:extLst>
              <a:ext uri="{FF2B5EF4-FFF2-40B4-BE49-F238E27FC236}">
                <a16:creationId xmlns:a16="http://schemas.microsoft.com/office/drawing/2014/main" id="{F726D778-CC2F-48A2-8F94-4EA1C67F93F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this slide, we are going to look at the function of both we based system and client server system, (Aanestad et al, 2017).</a:t>
            </a:r>
          </a:p>
          <a:p>
            <a:r>
              <a:rPr lang="en-US" dirty="0">
                <a:latin typeface="Times New Roman" panose="02020603050405020304" pitchFamily="18" charset="0"/>
                <a:cs typeface="Times New Roman" panose="02020603050405020304" pitchFamily="18" charset="0"/>
              </a:rPr>
              <a:t>Web-Based system-helps in recording the information about the clinic. </a:t>
            </a:r>
          </a:p>
          <a:p>
            <a:r>
              <a:rPr lang="en-US" dirty="0">
                <a:latin typeface="Times New Roman" panose="02020603050405020304" pitchFamily="18" charset="0"/>
                <a:cs typeface="Times New Roman" panose="02020603050405020304" pitchFamily="18" charset="0"/>
              </a:rPr>
              <a:t>Client server system-helps in recording the data about the clients, since when they are admitted up </a:t>
            </a:r>
          </a:p>
        </p:txBody>
      </p:sp>
    </p:spTree>
    <p:extLst>
      <p:ext uri="{BB962C8B-B14F-4D97-AF65-F5344CB8AC3E}">
        <p14:creationId xmlns:p14="http://schemas.microsoft.com/office/powerpoint/2010/main" val="1283702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2CC28-59A7-4134-BC70-A536F6EEA61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Pharmacy Information system</a:t>
            </a:r>
          </a:p>
        </p:txBody>
      </p:sp>
      <p:sp>
        <p:nvSpPr>
          <p:cNvPr id="3" name="Content Placeholder 2">
            <a:extLst>
              <a:ext uri="{FF2B5EF4-FFF2-40B4-BE49-F238E27FC236}">
                <a16:creationId xmlns:a16="http://schemas.microsoft.com/office/drawing/2014/main" id="{9AE485DB-FBAA-412C-80F5-87A0C21573DB}"/>
              </a:ext>
            </a:extLst>
          </p:cNvPr>
          <p:cNvSpPr>
            <a:spLocks noGrp="1"/>
          </p:cNvSpPr>
          <p:nvPr>
            <p:ph idx="1"/>
          </p:nvPr>
        </p:nvSpPr>
        <p:spPr/>
        <p:txBody>
          <a:bodyPr>
            <a:normAutofit fontScale="92500" lnSpcReduction="20000"/>
          </a:bodyPr>
          <a:lstStyle/>
          <a:p>
            <a:r>
              <a:rPr lang="en-US" sz="4400" dirty="0">
                <a:latin typeface="Times New Roman" panose="02020603050405020304" pitchFamily="18" charset="0"/>
                <a:cs typeface="Times New Roman" panose="02020603050405020304" pitchFamily="18" charset="0"/>
              </a:rPr>
              <a:t>Pharmacy information system is a system that was developed mainly to bring solutions on prescription administration  from the time of order placement to dispensation or administration of medication, (Nabovati et al 2014). </a:t>
            </a:r>
          </a:p>
          <a:p>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043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DD126-AD4A-433D-8569-FE387D9CB3A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Pharmacy Information system-Use and Purpose</a:t>
            </a:r>
          </a:p>
        </p:txBody>
      </p:sp>
      <p:sp>
        <p:nvSpPr>
          <p:cNvPr id="3" name="Content Placeholder 2">
            <a:extLst>
              <a:ext uri="{FF2B5EF4-FFF2-40B4-BE49-F238E27FC236}">
                <a16:creationId xmlns:a16="http://schemas.microsoft.com/office/drawing/2014/main" id="{ABBCD73A-8C40-44C6-8294-12B7CDB127FF}"/>
              </a:ext>
            </a:extLst>
          </p:cNvPr>
          <p:cNvSpPr>
            <a:spLocks noGrp="1"/>
          </p:cNvSpPr>
          <p:nvPr>
            <p:ph idx="1"/>
          </p:nvPr>
        </p:nvSpPr>
        <p:spPr/>
        <p:txBody>
          <a:bodyPr>
            <a:normAutofit/>
          </a:bodyPr>
          <a:lstStyle/>
          <a:p>
            <a:r>
              <a:rPr lang="en-US" sz="4400" dirty="0">
                <a:latin typeface="Times New Roman" panose="02020603050405020304" pitchFamily="18" charset="0"/>
                <a:cs typeface="Times New Roman" panose="02020603050405020304" pitchFamily="18" charset="0"/>
              </a:rPr>
              <a:t>Some of the functions of this system include</a:t>
            </a:r>
          </a:p>
          <a:p>
            <a:pPr>
              <a:buFont typeface="Wingdings" panose="05000000000000000000" pitchFamily="2" charset="2"/>
              <a:buChar char="Ø"/>
            </a:pPr>
            <a:r>
              <a:rPr lang="en-US" sz="4400" dirty="0">
                <a:latin typeface="Times New Roman" panose="02020603050405020304" pitchFamily="18" charset="0"/>
                <a:cs typeface="Times New Roman" panose="02020603050405020304" pitchFamily="18" charset="0"/>
              </a:rPr>
              <a:t>Clinical screening of drug</a:t>
            </a:r>
          </a:p>
          <a:p>
            <a:pPr>
              <a:buFont typeface="Wingdings" panose="05000000000000000000" pitchFamily="2" charset="2"/>
              <a:buChar char="Ø"/>
            </a:pPr>
            <a:r>
              <a:rPr lang="en-US" sz="4400" dirty="0">
                <a:latin typeface="Times New Roman" panose="02020603050405020304" pitchFamily="18" charset="0"/>
                <a:cs typeface="Times New Roman" panose="02020603050405020304" pitchFamily="18" charset="0"/>
              </a:rPr>
              <a:t>Supporting of decision. </a:t>
            </a:r>
          </a:p>
          <a:p>
            <a:pPr>
              <a:buFont typeface="Wingdings" panose="05000000000000000000" pitchFamily="2" charset="2"/>
              <a:buChar char="Ø"/>
            </a:pPr>
            <a:r>
              <a:rPr lang="en-US" sz="4400" dirty="0">
                <a:latin typeface="Times New Roman" panose="02020603050405020304" pitchFamily="18" charset="0"/>
                <a:cs typeface="Times New Roman" panose="02020603050405020304" pitchFamily="18" charset="0"/>
              </a:rPr>
              <a:t>Management of prescription</a:t>
            </a:r>
          </a:p>
        </p:txBody>
      </p:sp>
    </p:spTree>
    <p:extLst>
      <p:ext uri="{BB962C8B-B14F-4D97-AF65-F5344CB8AC3E}">
        <p14:creationId xmlns:p14="http://schemas.microsoft.com/office/powerpoint/2010/main" val="1875618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89BFE-8763-45C2-A834-82077DB53B4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Pharmacy information system </a:t>
            </a:r>
          </a:p>
        </p:txBody>
      </p:sp>
      <p:sp>
        <p:nvSpPr>
          <p:cNvPr id="3" name="Content Placeholder 2">
            <a:extLst>
              <a:ext uri="{FF2B5EF4-FFF2-40B4-BE49-F238E27FC236}">
                <a16:creationId xmlns:a16="http://schemas.microsoft.com/office/drawing/2014/main" id="{BD6D1CA3-BF65-41A0-BAB4-8154A60904CF}"/>
              </a:ext>
            </a:extLst>
          </p:cNvPr>
          <p:cNvSpPr>
            <a:spLocks noGrp="1"/>
          </p:cNvSpPr>
          <p:nvPr>
            <p:ph idx="1"/>
          </p:nvPr>
        </p:nvSpPr>
        <p:spPr/>
        <p:txBody>
          <a:bodyPr>
            <a:normAutofit/>
          </a:bodyPr>
          <a:lstStyle/>
          <a:p>
            <a:r>
              <a:rPr lang="en-US" sz="5400" dirty="0">
                <a:latin typeface="Times New Roman" panose="02020603050405020304" pitchFamily="18" charset="0"/>
                <a:cs typeface="Times New Roman" panose="02020603050405020304" pitchFamily="18" charset="0"/>
              </a:rPr>
              <a:t>Billing </a:t>
            </a:r>
          </a:p>
          <a:p>
            <a:r>
              <a:rPr lang="en-US" sz="5400" dirty="0">
                <a:latin typeface="Times New Roman" panose="02020603050405020304" pitchFamily="18" charset="0"/>
                <a:cs typeface="Times New Roman" panose="02020603050405020304" pitchFamily="18" charset="0"/>
              </a:rPr>
              <a:t>Creation of report</a:t>
            </a:r>
          </a:p>
          <a:p>
            <a:r>
              <a:rPr lang="en-US" sz="5400" dirty="0">
                <a:latin typeface="Times New Roman" panose="02020603050405020304" pitchFamily="18" charset="0"/>
                <a:cs typeface="Times New Roman" panose="02020603050405020304" pitchFamily="18" charset="0"/>
              </a:rPr>
              <a:t>Patient profiling. </a:t>
            </a:r>
          </a:p>
        </p:txBody>
      </p:sp>
    </p:spTree>
    <p:extLst>
      <p:ext uri="{BB962C8B-B14F-4D97-AF65-F5344CB8AC3E}">
        <p14:creationId xmlns:p14="http://schemas.microsoft.com/office/powerpoint/2010/main" val="63522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87414-0E28-478D-85B2-7F41D95DD1D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678AC327-B279-4222-971E-BDAC29E8ED31}"/>
              </a:ext>
            </a:extLst>
          </p:cNvPr>
          <p:cNvSpPr>
            <a:spLocks noGrp="1"/>
          </p:cNvSpPr>
          <p:nvPr>
            <p:ph idx="1"/>
          </p:nvPr>
        </p:nvSpPr>
        <p:spPr/>
        <p:txBody>
          <a:bodyPr>
            <a:normAutofit fontScale="92500"/>
          </a:bodyPr>
          <a:lstStyle/>
          <a:p>
            <a:r>
              <a:rPr lang="en-US" sz="3600" dirty="0">
                <a:latin typeface="Times New Roman" panose="02020603050405020304" pitchFamily="18" charset="0"/>
                <a:cs typeface="Times New Roman" panose="02020603050405020304" pitchFamily="18" charset="0"/>
              </a:rPr>
              <a:t>In this presentation, we have looked at the three information systems which are; radiology, dental and pharmacy.</a:t>
            </a:r>
          </a:p>
          <a:p>
            <a:r>
              <a:rPr lang="en-US" sz="3600" dirty="0">
                <a:latin typeface="Times New Roman" panose="02020603050405020304" pitchFamily="18" charset="0"/>
                <a:cs typeface="Times New Roman" panose="02020603050405020304" pitchFamily="18" charset="0"/>
              </a:rPr>
              <a:t>We have also looked at their various functions.</a:t>
            </a:r>
          </a:p>
          <a:p>
            <a:r>
              <a:rPr lang="en-US" sz="3600" dirty="0">
                <a:latin typeface="Times New Roman" panose="02020603050405020304" pitchFamily="18" charset="0"/>
                <a:cs typeface="Times New Roman" panose="02020603050405020304" pitchFamily="18" charset="0"/>
              </a:rPr>
              <a:t>To sum up, the three information systems have similar functions in some way but they also differ on their use. </a:t>
            </a:r>
          </a:p>
        </p:txBody>
      </p:sp>
    </p:spTree>
    <p:extLst>
      <p:ext uri="{BB962C8B-B14F-4D97-AF65-F5344CB8AC3E}">
        <p14:creationId xmlns:p14="http://schemas.microsoft.com/office/powerpoint/2010/main" val="3124557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2EF03-B1E6-49C4-8667-8BEABFC3EDF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129F808B-B110-4CD7-BE42-D9885EF08A77}"/>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Nabovati, E., Vakili-Arki, H., Eslami, S., &amp; Khajouei, R. (2014). Usability evaluation of Laboratory and Radiology Information Systems integrated into a hospital information system. </a:t>
            </a:r>
            <a:r>
              <a:rPr lang="en-US" i="1" dirty="0">
                <a:latin typeface="Times New Roman" panose="02020603050405020304" pitchFamily="18" charset="0"/>
                <a:cs typeface="Times New Roman" panose="02020603050405020304" pitchFamily="18" charset="0"/>
              </a:rPr>
              <a:t>Journal of medical systems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38</a:t>
            </a:r>
            <a:r>
              <a:rPr lang="en-US" dirty="0">
                <a:latin typeface="Times New Roman" panose="02020603050405020304" pitchFamily="18" charset="0"/>
                <a:cs typeface="Times New Roman" panose="02020603050405020304" pitchFamily="18" charset="0"/>
              </a:rPr>
              <a:t>(4), 35.</a:t>
            </a:r>
          </a:p>
          <a:p>
            <a:r>
              <a:rPr lang="en-US" dirty="0">
                <a:latin typeface="Times New Roman" panose="02020603050405020304" pitchFamily="18" charset="0"/>
                <a:cs typeface="Times New Roman" panose="02020603050405020304" pitchFamily="18" charset="0"/>
              </a:rPr>
              <a:t>Aanestad, M., Grisot, M., Hanseth, O., &amp; Vassilakopoulou, P. (2017). Information Infrastructures for eHealth. In </a:t>
            </a:r>
            <a:r>
              <a:rPr lang="en-US" i="1" dirty="0">
                <a:latin typeface="Times New Roman" panose="02020603050405020304" pitchFamily="18" charset="0"/>
                <a:cs typeface="Times New Roman" panose="02020603050405020304" pitchFamily="18" charset="0"/>
              </a:rPr>
              <a:t>Information Infrastructures within European Health Care</a:t>
            </a:r>
            <a:r>
              <a:rPr lang="en-US" dirty="0">
                <a:latin typeface="Times New Roman" panose="02020603050405020304" pitchFamily="18" charset="0"/>
                <a:cs typeface="Times New Roman" panose="02020603050405020304" pitchFamily="18" charset="0"/>
              </a:rPr>
              <a:t> (pp. 11-23). Springer, Cham.</a:t>
            </a:r>
          </a:p>
          <a:p>
            <a:r>
              <a:rPr lang="en-US" dirty="0">
                <a:latin typeface="Times New Roman" panose="02020603050405020304" pitchFamily="18" charset="0"/>
                <a:cs typeface="Times New Roman" panose="02020603050405020304" pitchFamily="18" charset="0"/>
              </a:rPr>
              <a:t>de Oliveira‐Santos, C., Tirapelli, C., Rodrigues, C. T., Domaneschi, C., &amp; Caldeira Monteiro, S. A. (2018). Interactive audience response systems in oral and maxillofacial radiology undergraduate lectures. </a:t>
            </a:r>
            <a:r>
              <a:rPr lang="en-US" i="1" dirty="0">
                <a:latin typeface="Times New Roman" panose="02020603050405020304" pitchFamily="18" charset="0"/>
                <a:cs typeface="Times New Roman" panose="02020603050405020304" pitchFamily="18" charset="0"/>
              </a:rPr>
              <a:t>European Journal of Dental Education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22</a:t>
            </a:r>
            <a:r>
              <a:rPr lang="en-US" dirty="0">
                <a:latin typeface="Times New Roman" panose="02020603050405020304" pitchFamily="18" charset="0"/>
                <a:cs typeface="Times New Roman" panose="02020603050405020304" pitchFamily="18" charset="0"/>
              </a:rPr>
              <a:t>(1), e63-e69.</a:t>
            </a:r>
          </a:p>
        </p:txBody>
      </p:sp>
    </p:spTree>
    <p:extLst>
      <p:ext uri="{BB962C8B-B14F-4D97-AF65-F5344CB8AC3E}">
        <p14:creationId xmlns:p14="http://schemas.microsoft.com/office/powerpoint/2010/main" val="150974402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325</TotalTime>
  <Words>1075</Words>
  <Application>Microsoft Office PowerPoint</Application>
  <PresentationFormat>Widescreen</PresentationFormat>
  <Paragraphs>77</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Times New Roman</vt:lpstr>
      <vt:lpstr>Trebuchet MS</vt:lpstr>
      <vt:lpstr>Wingdings</vt:lpstr>
      <vt:lpstr>Wingdings 3</vt:lpstr>
      <vt:lpstr>Facet</vt:lpstr>
      <vt:lpstr>PowerPoint Presentation</vt:lpstr>
      <vt:lpstr>Radiology, Dental and Pharmacy Information System.  </vt:lpstr>
      <vt:lpstr>Introduction.</vt:lpstr>
      <vt:lpstr>Radiology</vt:lpstr>
      <vt:lpstr>Radiology-Purpose and Use</vt:lpstr>
      <vt:lpstr>Radiology-Use and Purpose</vt:lpstr>
      <vt:lpstr>Radiology-Use and purpose</vt:lpstr>
      <vt:lpstr>Dental Information Systems</vt:lpstr>
      <vt:lpstr>Dental Information System </vt:lpstr>
      <vt:lpstr>Pharmacy Information system</vt:lpstr>
      <vt:lpstr>Pharmacy Information system-Use and Purpose</vt:lpstr>
      <vt:lpstr>Pharmacy information system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Pavilion</dc:creator>
  <cp:lastModifiedBy>Pavilion</cp:lastModifiedBy>
  <cp:revision>17</cp:revision>
  <dcterms:created xsi:type="dcterms:W3CDTF">2018-08-06T19:28:56Z</dcterms:created>
  <dcterms:modified xsi:type="dcterms:W3CDTF">2018-08-07T00:54:35Z</dcterms:modified>
</cp:coreProperties>
</file>